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8" r:id="rId3"/>
    <p:sldId id="257" r:id="rId4"/>
  </p:sldIdLst>
  <p:sldSz cx="7559040" cy="10693400"/>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9" userDrawn="1">
          <p15:clr>
            <a:srgbClr val="A4A3A4"/>
          </p15:clr>
        </p15:guide>
        <p15:guide id="2" pos="274" userDrawn="1">
          <p15:clr>
            <a:srgbClr val="A4A3A4"/>
          </p15:clr>
        </p15:guide>
        <p15:guide id="3" orient="horz" pos="6422" userDrawn="1">
          <p15:clr>
            <a:srgbClr val="A4A3A4"/>
          </p15:clr>
        </p15:guide>
        <p15:guide id="4" pos="31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EDF2FA"/>
    <a:srgbClr val="FFFFFF"/>
    <a:srgbClr val="CCDEF0"/>
    <a:srgbClr val="B3B3B3"/>
    <a:srgbClr val="4472C4"/>
    <a:srgbClr val="CFD5EA"/>
    <a:srgbClr val="17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8"/>
      </p:cViewPr>
      <p:guideLst>
        <p:guide orient="horz" pos="269"/>
        <p:guide pos="274"/>
        <p:guide orient="horz" pos="6422"/>
        <p:guide pos="31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8236" y="1143000"/>
            <a:ext cx="218152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3.png"/><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5.png"/><Relationship Id="rId10" Type="http://schemas.openxmlformats.org/officeDocument/2006/relationships/image" Target="../media/image4.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810"/>
            <a:ext cx="7559040" cy="1861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textbox 18"/>
          <p:cNvSpPr/>
          <p:nvPr/>
        </p:nvSpPr>
        <p:spPr>
          <a:xfrm>
            <a:off x="389255" y="1974215"/>
            <a:ext cx="2307590" cy="236220"/>
          </a:xfrm>
          <a:prstGeom prst="rect">
            <a:avLst/>
          </a:prstGeom>
        </p:spPr>
        <p:txBody>
          <a:bodyPr vert="horz" wrap="square" lIns="0" tIns="0" rIns="0" bIns="0"/>
          <a:lstStyle/>
          <a:p>
            <a:pPr algn="l" rtl="0" eaLnBrk="0">
              <a:lnSpc>
                <a:spcPct val="80000"/>
              </a:lnSpc>
            </a:pPr>
            <a:r>
              <a:rPr lang="en-US" altLang="zh-CN" sz="1400" b="1" kern="0" spc="8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sym typeface="+mn-ea"/>
              </a:rPr>
              <a:t>Infrared Meter Reader</a:t>
            </a:r>
            <a:endParaRPr lang="en-US" altLang="zh-CN" sz="1400" b="1" kern="0" spc="8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sym typeface="+mn-ea"/>
            </a:endParaRPr>
          </a:p>
        </p:txBody>
      </p:sp>
      <p:sp>
        <p:nvSpPr>
          <p:cNvPr id="20" name="textbox 20"/>
          <p:cNvSpPr/>
          <p:nvPr/>
        </p:nvSpPr>
        <p:spPr>
          <a:xfrm>
            <a:off x="491490" y="6527800"/>
            <a:ext cx="1261745" cy="229870"/>
          </a:xfrm>
          <a:prstGeom prst="rect">
            <a:avLst/>
          </a:prstGeom>
        </p:spPr>
        <p:txBody>
          <a:bodyPr vert="horz" wrap="square" lIns="0" tIns="0" rIns="0" bIns="0"/>
          <a:lstStyle/>
          <a:p>
            <a:pPr algn="l" rtl="0" eaLnBrk="0">
              <a:lnSpc>
                <a:spcPct val="88000"/>
              </a:lnSpc>
            </a:pPr>
            <a:r>
              <a:rPr lang="en-US" alt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rPr>
              <a:t>Features</a:t>
            </a:r>
            <a:endParaRPr lang="en-US" alt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endParaRPr>
          </a:p>
        </p:txBody>
      </p:sp>
      <p:sp>
        <p:nvSpPr>
          <p:cNvPr id="5" name="textbox 18"/>
          <p:cNvSpPr/>
          <p:nvPr/>
        </p:nvSpPr>
        <p:spPr>
          <a:xfrm>
            <a:off x="473710" y="911225"/>
            <a:ext cx="3771900" cy="1056005"/>
          </a:xfrm>
          <a:prstGeom prst="rect">
            <a:avLst/>
          </a:prstGeom>
        </p:spPr>
        <p:txBody>
          <a:bodyPr vert="horz" wrap="square" lIns="0" tIns="0" rIns="0" bIns="0"/>
          <a:p>
            <a:pPr algn="l">
              <a:buNone/>
            </a:pPr>
            <a:r>
              <a:rPr lang="en-US" altLang="zh-CN"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rPr>
              <a:t>NIR-32-EU</a:t>
            </a:r>
            <a:endParaRPr lang="en-US" altLang="zh-CN" sz="28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endParaRPr>
          </a:p>
          <a:p>
            <a:pPr algn="l">
              <a:buNone/>
            </a:pPr>
            <a:endParaRPr lang="zh-CN" altLang="en-US" sz="160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endParaRPr>
          </a:p>
          <a:p>
            <a:pPr algn="l">
              <a:buNone/>
            </a:pPr>
            <a:endParaRPr lang="zh-CN" altLang="en-US" sz="1600" kern="0" spc="80" dirty="0">
              <a:solidFill>
                <a:schemeClr val="bg1"/>
              </a:solidFill>
              <a:latin typeface="Arial" panose="020B0604020202020204" pitchFamily="34" charset="0"/>
              <a:ea typeface="思源黑体 CN Regular" panose="020B0500000000000000" charset="-122"/>
              <a:cs typeface="Arial" panose="020B0604020202020204" pitchFamily="34" charset="0"/>
              <a:sym typeface="+mn-ea"/>
            </a:endParaRPr>
          </a:p>
        </p:txBody>
      </p:sp>
      <p:sp>
        <p:nvSpPr>
          <p:cNvPr id="17" name="文本框 16"/>
          <p:cNvSpPr txBox="1"/>
          <p:nvPr/>
        </p:nvSpPr>
        <p:spPr>
          <a:xfrm>
            <a:off x="389255" y="6757670"/>
            <a:ext cx="4953635" cy="2715260"/>
          </a:xfrm>
          <a:prstGeom prst="rect">
            <a:avLst/>
          </a:prstGeom>
          <a:noFill/>
        </p:spPr>
        <p:txBody>
          <a:bodyPr wrap="square" rtlCol="0">
            <a:noAutofit/>
          </a:bodyPr>
          <a:p>
            <a:pPr indent="-17145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Compact size, easy to install</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Four-hole design to adapt to different electricity meter structures</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Standard Bluetooth for fast network configuration with high success rate</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rPr>
              <a:t>Configurable </a:t>
            </a: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LoRa technology for easy remote relay communication</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Optional RS485 interface for local data reading</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Seamless communication with various smart electricity meter models</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17145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Compliant with EN 18031 IoT network security standard</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eaLnBrk="0" fontAlgn="auto">
              <a:lnSpc>
                <a:spcPct val="150000"/>
              </a:lnSpc>
              <a:spcBef>
                <a:spcPts val="600"/>
              </a:spcBef>
              <a:buClrTx/>
              <a:buSzTx/>
              <a:buFont typeface="Wingdings" panose="05000000000000000000" charset="0"/>
              <a:buNone/>
            </a:pPr>
            <a:endParaRPr lang="zh-CN" altLang="en-US"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4" name="textbox 20"/>
          <p:cNvSpPr/>
          <p:nvPr/>
        </p:nvSpPr>
        <p:spPr>
          <a:xfrm>
            <a:off x="491490" y="4290695"/>
            <a:ext cx="3045460" cy="229870"/>
          </a:xfrm>
          <a:prstGeom prst="rect">
            <a:avLst/>
          </a:prstGeom>
        </p:spPr>
        <p:txBody>
          <a:bodyPr vert="horz" wrap="square" lIns="0" tIns="0" rIns="0" bIns="0"/>
          <a:p>
            <a:pPr algn="l" rtl="0" eaLnBrk="0">
              <a:lnSpc>
                <a:spcPct val="88000"/>
              </a:lnSpc>
            </a:pPr>
            <a:r>
              <a:rPr lang="en-US" alt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rPr>
              <a:t>Applicable Scenarios</a:t>
            </a:r>
            <a:endParaRPr lang="en-US" altLang="zh-CN" sz="1400" b="1" kern="0" spc="70" dirty="0">
              <a:solidFill>
                <a:srgbClr val="0070C0">
                  <a:alpha val="100000"/>
                </a:srgbClr>
              </a:solidFill>
              <a:latin typeface="思源黑体 CN Medium" panose="020B0600000000000000" charset="-122"/>
              <a:ea typeface="思源黑体 CN Medium" panose="020B0600000000000000" charset="-122"/>
              <a:cs typeface="等线" panose="02010600030101010101" charset="-122"/>
            </a:endParaRPr>
          </a:p>
        </p:txBody>
      </p:sp>
      <p:graphicFrame>
        <p:nvGraphicFramePr>
          <p:cNvPr id="8" name="table 4"/>
          <p:cNvGraphicFramePr>
            <a:graphicFrameLocks noGrp="1"/>
          </p:cNvGraphicFramePr>
          <p:nvPr>
            <p:custDataLst>
              <p:tags r:id="rId1"/>
            </p:custDataLst>
          </p:nvPr>
        </p:nvGraphicFramePr>
        <p:xfrm>
          <a:off x="387350" y="4574540"/>
          <a:ext cx="6443980" cy="1797050"/>
        </p:xfrm>
        <a:graphic>
          <a:graphicData uri="http://schemas.openxmlformats.org/drawingml/2006/table">
            <a:tbl>
              <a:tblPr/>
              <a:tblGrid>
                <a:gridCol w="6443980"/>
              </a:tblGrid>
              <a:tr h="1797050">
                <a:tc>
                  <a:txBody>
                    <a:bodyPr/>
                    <a:p>
                      <a:pPr indent="0" algn="l" rtl="0" eaLnBrk="0" fontAlgn="auto">
                        <a:lnSpc>
                          <a:spcPct val="150000"/>
                        </a:lnSpc>
                        <a:spcBef>
                          <a:spcPts val="600"/>
                        </a:spcBef>
                        <a:buClrTx/>
                        <a:buSzTx/>
                        <a:buFont typeface="Wingdings" panose="05000000000000000000" charset="0"/>
                        <a:buNone/>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Suitable for household users with infrared electricity meters in Europe</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marL="171450"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1.No manual meter reading required, avoiding problems of inaccurate data and complex operations;</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marL="171450"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2.Local API interface calling, obtaining consumption data quickly and access Home Energy Management System efficiently ;</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marL="171450"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3.Real time electricity meter data monitoring, realizing smart energy management;</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marL="171450" indent="-171450" algn="l" rtl="0" eaLnBrk="0" fontAlgn="auto">
                        <a:lnSpc>
                          <a:spcPct val="150000"/>
                        </a:lnSpc>
                        <a:spcBef>
                          <a:spcPts val="600"/>
                        </a:spcBef>
                        <a:buClrTx/>
                        <a:buSzTx/>
                        <a:buFont typeface="Wingdings" panose="05000000000000000000" charset="0"/>
                        <a:buChar char="l"/>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rPr>
                        <a:t>4.Accurate consumption data analysis, achieving revenue increasement and electricity cost control.</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txBody>
                  <a:tcPr marL="0" marR="0" marT="0" marB="0" vert="horz">
                    <a:lnL>
                      <a:noFill/>
                    </a:lnL>
                    <a:lnR>
                      <a:noFill/>
                    </a:lnR>
                    <a:lnT>
                      <a:noFill/>
                    </a:lnT>
                    <a:lnB>
                      <a:noFill/>
                    </a:lnB>
                    <a:lnTlToBr>
                      <a:noFill/>
                    </a:lnTlToBr>
                    <a:lnBlToTr>
                      <a:noFill/>
                    </a:lnBlToTr>
                  </a:tcPr>
                </a:tc>
              </a:tr>
            </a:tbl>
          </a:graphicData>
        </a:graphic>
      </p:graphicFrame>
      <p:sp>
        <p:nvSpPr>
          <p:cNvPr id="9" name="文本框 8"/>
          <p:cNvSpPr txBox="1"/>
          <p:nvPr/>
        </p:nvSpPr>
        <p:spPr>
          <a:xfrm>
            <a:off x="53340" y="2247265"/>
            <a:ext cx="5774690" cy="1938020"/>
          </a:xfrm>
          <a:prstGeom prst="rect">
            <a:avLst/>
          </a:prstGeom>
        </p:spPr>
        <p:txBody>
          <a:bodyPr wrap="square">
            <a:spAutoFit/>
          </a:bodyPr>
          <a:p>
            <a:pPr indent="0" algn="just" defTabSz="266700">
              <a:lnSpc>
                <a:spcPct val="150000"/>
              </a:lnSpc>
              <a:spcBef>
                <a:spcPct val="0"/>
              </a:spcBef>
              <a:spcAft>
                <a:spcPct val="0"/>
              </a:spcAft>
            </a:pPr>
            <a:r>
              <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rPr>
              <a:t>The infrared meter reader mainly monitors the electricity meter system in a long-term and effective manner by collecting the working status and electricity consumption of the infrared electricity meter. It connects to a single infrared electricity meter via an "infrared interface", receives various consumption data from the meter, and transmits the data to local or remote software platforms through WiFi. The real-time status and historical data of the electricity meter can be presented in the form of charts, which are intuitive and easy to understand. This allows users to monitor the electricity meter system anytime and anywhere, greatly simplifying maintenance work.</a:t>
            </a:r>
            <a:endParaRPr lang="en-US" altLang="zh-CN" sz="1000" kern="0" spc="-10" dirty="0">
              <a:solidFill>
                <a:schemeClr val="tx1">
                  <a:lumMod val="85000"/>
                  <a:lumOff val="15000"/>
                  <a:alpha val="100000"/>
                </a:schemeClr>
              </a:solidFill>
              <a:latin typeface="思源黑体 CN Regular" panose="020B0500000000000000" charset="-122"/>
              <a:ea typeface="思源黑体 CN Regular" panose="020B0500000000000000" charset="-122"/>
              <a:cs typeface="思源黑体 CN Regular" panose="020B0500000000000000" charset="-122"/>
            </a:endParaRPr>
          </a:p>
        </p:txBody>
      </p:sp>
      <p:pic>
        <p:nvPicPr>
          <p:cNvPr id="3" name="图片 2" descr="角度图3"/>
          <p:cNvPicPr>
            <a:picLocks noChangeAspect="1"/>
          </p:cNvPicPr>
          <p:nvPr/>
        </p:nvPicPr>
        <p:blipFill>
          <a:blip r:embed="rId2"/>
          <a:srcRect l="39411" t="10109" r="30937" b="19086"/>
          <a:stretch>
            <a:fillRect/>
          </a:stretch>
        </p:blipFill>
        <p:spPr>
          <a:xfrm>
            <a:off x="5903595" y="501650"/>
            <a:ext cx="1655445" cy="2223770"/>
          </a:xfrm>
          <a:prstGeom prst="rect">
            <a:avLst/>
          </a:prstGeom>
        </p:spPr>
      </p:pic>
      <p:pic>
        <p:nvPicPr>
          <p:cNvPr id="6" name="图片 5" descr="4底视图"/>
          <p:cNvPicPr>
            <a:picLocks noChangeAspect="1"/>
          </p:cNvPicPr>
          <p:nvPr/>
        </p:nvPicPr>
        <p:blipFill>
          <a:blip r:embed="rId3"/>
          <a:srcRect l="39590" t="17772" r="35509" b="18207"/>
          <a:stretch>
            <a:fillRect/>
          </a:stretch>
        </p:blipFill>
        <p:spPr>
          <a:xfrm>
            <a:off x="6113145" y="2825115"/>
            <a:ext cx="1034415" cy="1496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圆角矩形 12"/>
          <p:cNvSpPr/>
          <p:nvPr/>
        </p:nvSpPr>
        <p:spPr>
          <a:xfrm>
            <a:off x="8561705" y="748665"/>
            <a:ext cx="1226820" cy="39687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chemeClr val="accent3">
                    <a:lumMod val="20000"/>
                    <a:lumOff val="80000"/>
                  </a:schemeClr>
                </a:solidFill>
              </a:ln>
              <a:solidFill>
                <a:schemeClr val="accent3">
                  <a:lumMod val="40000"/>
                  <a:lumOff val="60000"/>
                </a:schemeClr>
              </a:solidFill>
            </a:endParaRPr>
          </a:p>
        </p:txBody>
      </p:sp>
      <p:sp>
        <p:nvSpPr>
          <p:cNvPr id="53" name="矩形 52"/>
          <p:cNvSpPr/>
          <p:nvPr>
            <p:custDataLst>
              <p:tags r:id="rId1"/>
            </p:custDataLst>
          </p:nvPr>
        </p:nvSpPr>
        <p:spPr>
          <a:xfrm>
            <a:off x="0" y="10283190"/>
            <a:ext cx="7559040" cy="410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文本框 50"/>
          <p:cNvSpPr txBox="1"/>
          <p:nvPr/>
        </p:nvSpPr>
        <p:spPr>
          <a:xfrm>
            <a:off x="434340" y="10298430"/>
            <a:ext cx="6863715" cy="337185"/>
          </a:xfrm>
          <a:prstGeom prst="rect">
            <a:avLst/>
          </a:prstGeom>
          <a:noFill/>
        </p:spPr>
        <p:txBody>
          <a:bodyPr wrap="square" rtlCol="0">
            <a:spAutoFit/>
          </a:bodyPr>
          <a:p>
            <a:pPr indent="0" fontAlgn="auto">
              <a:spcBef>
                <a:spcPts val="1200"/>
              </a:spcBef>
            </a:pPr>
            <a:r>
              <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www.solarman.c</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om    </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   </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 </a:t>
            </a:r>
            <a:r>
              <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info@solarmanpv.com</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rPr>
              <a:t> </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    </a:t>
            </a:r>
            <a:r>
              <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+86 400-181-0512</a:t>
            </a:r>
            <a:r>
              <a:rPr lang="en-US" altLang="zh-CN" sz="1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 </a:t>
            </a:r>
            <a:endParaRPr lang="zh-CN" altLang="en-US" sz="1600">
              <a:solidFill>
                <a:schemeClr val="bg1"/>
              </a:solidFill>
              <a:latin typeface="思源黑体 CN Regular" panose="020B0500000000000000" charset="-122"/>
              <a:ea typeface="思源黑体 CN Regular" panose="020B0500000000000000" charset="-122"/>
              <a:cs typeface="思源黑体 CN Regular" panose="020B0500000000000000" charset="-122"/>
            </a:endParaRPr>
          </a:p>
        </p:txBody>
      </p:sp>
      <p:graphicFrame>
        <p:nvGraphicFramePr>
          <p:cNvPr id="2" name="表格 1"/>
          <p:cNvGraphicFramePr/>
          <p:nvPr>
            <p:custDataLst>
              <p:tags r:id="rId2"/>
            </p:custDataLst>
          </p:nvPr>
        </p:nvGraphicFramePr>
        <p:xfrm>
          <a:off x="450850" y="1094740"/>
          <a:ext cx="7758430" cy="3313430"/>
        </p:xfrm>
        <a:graphic>
          <a:graphicData uri="http://schemas.openxmlformats.org/drawingml/2006/table">
            <a:tbl>
              <a:tblPr firstRow="1" bandRow="1">
                <a:tableStyleId>{5C22544A-7EE6-4342-B048-85BDC9FD1C3A}</a:tableStyleId>
              </a:tblPr>
              <a:tblGrid>
                <a:gridCol w="2586355"/>
                <a:gridCol w="5172075"/>
              </a:tblGrid>
              <a:tr h="431800">
                <a:tc>
                  <a:txBody>
                    <a:bodyPr/>
                    <a:p>
                      <a:pPr marL="0" indent="0">
                        <a:spcBef>
                          <a:spcPct val="0"/>
                        </a:spcBef>
                        <a:spcAft>
                          <a:spcPct val="0"/>
                        </a:spcAft>
                      </a:pPr>
                      <a:r>
                        <a:rPr lang="en-US" altLang="zh-CN" sz="1100" b="0" i="0">
                          <a:solidFill>
                            <a:srgbClr val="000000"/>
                          </a:solidFill>
                          <a:latin typeface="Inter" panose="020B0802030000000004"/>
                          <a:ea typeface="Inter" panose="020B0802030000000004"/>
                        </a:rPr>
                        <a:t>Remote Communication</a:t>
                      </a:r>
                      <a:endParaRPr lang="en-US" altLang="zh-CN" sz="1100" b="0" i="0">
                        <a:solidFill>
                          <a:srgbClr val="000000"/>
                        </a:solidFill>
                        <a:latin typeface="Inter" panose="020B0802030000000004"/>
                        <a:ea typeface="Inter" panose="020B0802030000000004"/>
                      </a:endParaRPr>
                    </a:p>
                  </a:txBody>
                  <a:tcPr marL="114617" marR="114617" marT="76517" marB="76517" anchor="ctr" anchorCtr="0">
                    <a:solidFill>
                      <a:srgbClr val="CCDEF0"/>
                    </a:solidFill>
                  </a:tcPr>
                </a:tc>
                <a:tc>
                  <a:txBody>
                    <a:bodyPr/>
                    <a:p>
                      <a:pPr marL="0" indent="0">
                        <a:spcBef>
                          <a:spcPct val="0"/>
                        </a:spcBef>
                        <a:spcAft>
                          <a:spcPct val="0"/>
                        </a:spcAft>
                      </a:pPr>
                      <a:r>
                        <a:rPr lang="en-US" altLang="zh-CN" sz="1100" b="0" i="0">
                          <a:solidFill>
                            <a:srgbClr val="000000"/>
                          </a:solidFill>
                          <a:latin typeface="Inter" panose="020B0802030000000004"/>
                          <a:ea typeface="Inter" panose="020B0802030000000004"/>
                        </a:rPr>
                        <a:t>WiFi</a:t>
                      </a:r>
                      <a:endParaRPr lang="en-US" altLang="zh-CN" sz="1100" b="0" i="0">
                        <a:solidFill>
                          <a:srgbClr val="000000"/>
                        </a:solidFill>
                        <a:latin typeface="Inter" panose="020B0802030000000004"/>
                        <a:ea typeface="Inter" panose="020B0802030000000004"/>
                      </a:endParaRPr>
                    </a:p>
                  </a:txBody>
                  <a:tcPr marL="114617" marR="114617" marT="76517" marB="76517" anchor="ctr" anchorCtr="0">
                    <a:solidFill>
                      <a:srgbClr val="CCDEF0"/>
                    </a:solidFill>
                  </a:tcPr>
                </a:tc>
              </a:tr>
              <a:tr h="18796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WiFi Standard</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anchor="ctr" anchorCtr="0">
                    <a:solidFill>
                      <a:schemeClr val="bg1"/>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 b/g/n</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txBody>
                  <a:tcPr marL="0" marR="0" marT="0" marB="0" anchor="ctr">
                    <a:solidFill>
                      <a:schemeClr val="bg1"/>
                    </a:solidFill>
                  </a:tcPr>
                </a:tc>
              </a:tr>
              <a:tr h="212725">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rPr>
                        <a:t>WiFi Frequency Range</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txBody>
                  <a:tcPr marL="0" marR="0" marT="0" marB="0" anchor="ctr" anchorCtr="0">
                    <a:solidFill>
                      <a:srgbClr val="CCDEF0"/>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2.412GHz-2.484GHz</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txBody>
                  <a:tcPr marL="0" marR="0" marT="0" marB="0" anchor="ctr">
                    <a:solidFill>
                      <a:srgbClr val="CCDEF0"/>
                    </a:solidFill>
                  </a:tcPr>
                </a:tc>
              </a:tr>
              <a:tr h="109728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WiFi</a:t>
                      </a: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 Transmission Power</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a:txBody>
                  <a:tcPr marL="0" marR="0" marT="0" marB="0" anchor="ctr" anchorCtr="0">
                    <a:solidFill>
                      <a:schemeClr val="bg1"/>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802.11b: +20.5dBm (@1Mbps)</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802.11b: +20.5dBm (@11Mbps)</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802.11g: +20.0dBm (@6Mbps)</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802.11g: +18.0dBm (@54Mbps)</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802.11n: +19.0dBm (@HT20, MCS0)</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802.11n: +17.5dBm (@HT20, MCS7)</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802.11n: +18.5dBm (@HT40, MCS0)</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802.11n: +17.0dBm (@HT40, MCS7)</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txBody>
                  <a:tcPr marL="0" marR="0" marT="0" marB="0" anchor="ctr">
                    <a:solidFill>
                      <a:schemeClr val="bg1"/>
                    </a:solidFill>
                  </a:tcPr>
                </a:tc>
              </a:tr>
              <a:tr h="193675">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Bluetooth Standard</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nchorCtr="0">
                    <a:solidFill>
                      <a:srgbClr val="CCDEF0"/>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BLE 5.0</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txBody>
                  <a:tcPr marL="0" marR="0" marT="0" marB="0" anchor="ctr">
                    <a:solidFill>
                      <a:srgbClr val="CCDEF0"/>
                    </a:solidFill>
                  </a:tcPr>
                </a:tc>
              </a:tr>
              <a:tr h="24257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Bluetooth Operating Frequency</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txBody>
                  <a:tcPr marL="0" marR="0" marT="0" marB="0" anchor="ctr" anchorCtr="0">
                    <a:solidFill>
                      <a:srgbClr val="FFFFFF"/>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2.402GHz-2.480GHz</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endParaRPr>
                    </a:p>
                  </a:txBody>
                  <a:tcPr marL="0" marR="0" marT="0" marB="0" anchor="ctr">
                    <a:solidFill>
                      <a:srgbClr val="FFFFFF"/>
                    </a:solidFill>
                  </a:tcPr>
                </a:tc>
              </a:tr>
              <a:tr h="242570">
                <a:tc>
                  <a:txBody>
                    <a:bodyPr/>
                    <a:p>
                      <a:pPr algn="ctr">
                        <a:lnSpc>
                          <a:spcPct val="100000"/>
                        </a:lnSpc>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Bluetooth Transmission Power</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CCDEF0"/>
                    </a:solidFill>
                  </a:tcPr>
                </a:tc>
                <a:tc>
                  <a:txBody>
                    <a:bodyPr/>
                    <a:p>
                      <a:pPr algn="ctr">
                        <a:lnSpc>
                          <a:spcPct val="100000"/>
                        </a:lnSpc>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Max 20dBm</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CCDEF0"/>
                    </a:solidFill>
                  </a:tcPr>
                </a:tc>
              </a:tr>
              <a:tr h="242570">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LoRa</a:t>
                      </a: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 Operating Frequency Band</a:t>
                      </a: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a:t>
                      </a:r>
                      <a:r>
                        <a:rPr lang="en-US" altLang="zh-CN"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rPr>
                        <a:t>Configurable</a:t>
                      </a:r>
                      <a:r>
                        <a:rPr lang="zh-CN" altLang="en-US"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rPr>
                        <a:t>）</a:t>
                      </a:r>
                      <a:endParaRPr lang="zh-CN" altLang="en-US"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endParaRPr>
                    </a:p>
                  </a:txBody>
                  <a:tcPr marL="0" marR="0" marT="0" marB="0" anchor="ctr" anchorCtr="0">
                    <a:solidFill>
                      <a:srgbClr val="FFFFFF"/>
                    </a:solidFill>
                  </a:tcPr>
                </a:tc>
                <a:tc>
                  <a:txBody>
                    <a:bodyPr/>
                    <a:p>
                      <a:pPr algn="ctr">
                        <a:lnSpc>
                          <a:spcPct val="100000"/>
                        </a:lnSpc>
                        <a:buClrTx/>
                        <a:buSzTx/>
                        <a:buFontTx/>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864MHz~928MHz</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FFFFFF"/>
                    </a:solidFill>
                  </a:tcPr>
                </a:tc>
              </a:tr>
              <a:tr h="187960">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rPr>
                        <a:t>LoRa</a:t>
                      </a: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 </a:t>
                      </a: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Transmission Power</a:t>
                      </a: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sym typeface="+mn-ea"/>
                        </a:rPr>
                        <a:t>（</a:t>
                      </a:r>
                      <a:r>
                        <a:rPr lang="en-US" altLang="zh-CN"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rPr>
                        <a:t>Configurable</a:t>
                      </a:r>
                      <a:r>
                        <a:rPr lang="zh-CN" altLang="en-US"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rPr>
                        <a:t>）</a:t>
                      </a:r>
                      <a:endParaRPr lang="zh-CN" altLang="en-US"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endParaRPr>
                    </a:p>
                  </a:txBody>
                  <a:tcPr marL="0" marR="0" marT="0" marB="0" anchor="ctr" anchorCtr="0">
                    <a:solidFill>
                      <a:srgbClr val="CCDEF0"/>
                    </a:solidFill>
                  </a:tcPr>
                </a:tc>
                <a:tc>
                  <a:txBody>
                    <a:bodyPr/>
                    <a:p>
                      <a:pPr algn="ctr">
                        <a:lnSpc>
                          <a:spcPct val="100000"/>
                        </a:lnSpc>
                        <a:buClrTx/>
                        <a:buSzTx/>
                        <a:buFontTx/>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Max 22dBm</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CCDEF0"/>
                    </a:solidFill>
                  </a:tcPr>
                </a:tc>
              </a:tr>
              <a:tr h="274320">
                <a:tc>
                  <a:txBody>
                    <a:bodyPr/>
                    <a:p>
                      <a:pPr algn="ctr">
                        <a:buClrTx/>
                        <a:buSzTx/>
                        <a:buFontTx/>
                        <a:buNone/>
                      </a:pPr>
                      <a:r>
                        <a:rPr lang="en-US" altLang="zh-CN" sz="900" dirty="0">
                          <a:solidFill>
                            <a:schemeClr val="tx1">
                              <a:lumMod val="85000"/>
                              <a:lumOff val="15000"/>
                            </a:schemeClr>
                          </a:solidFill>
                          <a:latin typeface="思源黑体 CN Regular" panose="020B0500000000000000" charset="-122"/>
                          <a:ea typeface="思源黑体 CN Regular" panose="020B0500000000000000" charset="-122"/>
                        </a:rPr>
                        <a:t>Antenna </a:t>
                      </a:r>
                      <a:endParaRPr lang="en-US" altLang="zh-CN" sz="900" dirty="0">
                        <a:solidFill>
                          <a:schemeClr val="tx1">
                            <a:lumMod val="85000"/>
                            <a:lumOff val="15000"/>
                          </a:schemeClr>
                        </a:solidFill>
                        <a:latin typeface="思源黑体 CN Regular" panose="020B0500000000000000" charset="-122"/>
                        <a:ea typeface="思源黑体 CN Regular" panose="020B0500000000000000" charset="-122"/>
                      </a:endParaRPr>
                    </a:p>
                  </a:txBody>
                  <a:tcPr marL="0" marR="0" marT="0" marB="0" anchor="ctr" anchorCtr="0">
                    <a:solidFill>
                      <a:srgbClr val="FFFFFF"/>
                    </a:solidFill>
                  </a:tcPr>
                </a:tc>
                <a:tc>
                  <a:txBody>
                    <a:bodyPr/>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rPr>
                        <a:t>Bluetooth/WiFi on-board antenna,</a:t>
                      </a:r>
                      <a:endPar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algn="ctr">
                        <a:buClrTx/>
                        <a:buSzTx/>
                        <a:buFontTx/>
                        <a:buNone/>
                      </a:pPr>
                      <a:r>
                        <a:rPr lang="en-US" altLang="zh-CN"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rPr>
                        <a:t>LoRa on-board antenna</a:t>
                      </a: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lang="en-US" altLang="zh-CN"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rPr>
                        <a:t>Configurable</a:t>
                      </a:r>
                      <a:r>
                        <a:rPr lang="zh-CN" altLang="en-US"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rPr>
                        <a:t>）</a:t>
                      </a:r>
                      <a:endParaRPr lang="zh-CN" altLang="en-US" sz="900" kern="0" spc="-10" dirty="0">
                        <a:solidFill>
                          <a:schemeClr val="tx1">
                            <a:lumMod val="85000"/>
                            <a:lumOff val="15000"/>
                            <a:alpha val="100000"/>
                          </a:schemeClr>
                        </a:solidFill>
                        <a:highlight>
                          <a:srgbClr val="FFFF00"/>
                        </a:highlight>
                        <a:latin typeface="思源黑体 CN Regular" panose="020B0500000000000000" charset="-122"/>
                        <a:ea typeface="思源黑体 CN Regular" panose="020B0500000000000000" charset="-122"/>
                        <a:cs typeface="思源黑体 CN Regular" panose="020B0500000000000000" charset="-122"/>
                        <a:sym typeface="+mn-ea"/>
                      </a:endParaRPr>
                    </a:p>
                  </a:txBody>
                  <a:tcPr marL="0" marR="0" marT="0" marB="0" anchor="ctr">
                    <a:solidFill>
                      <a:srgbClr val="FFFFFF"/>
                    </a:solidFill>
                  </a:tcPr>
                </a:tc>
              </a:tr>
            </a:tbl>
          </a:graphicData>
        </a:graphic>
      </p:graphicFrame>
      <p:graphicFrame>
        <p:nvGraphicFramePr>
          <p:cNvPr id="5" name="表格 4"/>
          <p:cNvGraphicFramePr/>
          <p:nvPr>
            <p:custDataLst>
              <p:tags r:id="rId3"/>
            </p:custDataLst>
          </p:nvPr>
        </p:nvGraphicFramePr>
        <p:xfrm>
          <a:off x="466725" y="4899660"/>
          <a:ext cx="7758430" cy="3733800"/>
        </p:xfrm>
        <a:graphic>
          <a:graphicData uri="http://schemas.openxmlformats.org/drawingml/2006/table">
            <a:tbl>
              <a:tblPr firstRow="1" bandRow="1">
                <a:tableStyleId>{5C22544A-7EE6-4342-B048-85BDC9FD1C3A}</a:tableStyleId>
              </a:tblPr>
              <a:tblGrid>
                <a:gridCol w="2586355"/>
                <a:gridCol w="5172075"/>
              </a:tblGrid>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Installation Method</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Magnetic suction type: vertical installation, horizontal installation</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Product Size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34mm50mm28.3mm (excluding power cable)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Power Interface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USB-C</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Data Interface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chemeClr val="bg1"/>
                    </a:solidFill>
                  </a:tcPr>
                </a:tc>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Infrared transceiver @ wavelength 940nm</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chemeClr val="bg1"/>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Communication Distance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≤10mm±1mm</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137160">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Data Storage</a:t>
                      </a:r>
                      <a:endPar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FFFFFF"/>
                    </a:solidFill>
                  </a:tcPr>
                </a:tc>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8MB</a:t>
                      </a:r>
                      <a:endPar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FFFFFF"/>
                    </a:solidFill>
                  </a:tcPr>
                </a:tc>
              </a:tr>
              <a:tr h="137160">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Operating Voltage</a:t>
                      </a:r>
                      <a:endPar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CCDEF0"/>
                    </a:solidFill>
                  </a:tcPr>
                </a:tc>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DC 5.0V±5% </a:t>
                      </a:r>
                      <a:endPar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CCDEF0"/>
                    </a:solidFill>
                  </a:tcPr>
                </a:tc>
              </a:tr>
              <a:tr h="137160">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Operating Power</a:t>
                      </a:r>
                      <a:endPar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FFFFFF"/>
                    </a:solidFill>
                  </a:tcPr>
                </a:tc>
                <a:tc>
                  <a:txBody>
                    <a:bodyPr/>
                    <a:p>
                      <a:pPr algn="ctr">
                        <a:lnSpc>
                          <a:spcPct val="100000"/>
                        </a:lnSpc>
                        <a:buClrTx/>
                        <a:buSzTx/>
                        <a:buFontTx/>
                      </a:pPr>
                      <a:r>
                        <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＜3W</a:t>
                      </a:r>
                      <a:endParaRPr lang="zh-CN" altLang="en-US" sz="90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0" marR="0" marT="0" marB="0" anchor="ctr" anchorCtr="0">
                    <a:solidFill>
                      <a:srgbClr val="FFFFFF"/>
                    </a:solidFill>
                  </a:tcPr>
                </a:tc>
              </a:tr>
              <a:tr h="42672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Indicator Lights</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One for electricity meter connection status - infrared green light</a:t>
                      </a:r>
                      <a:b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b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One for server connection status - WiFi blue light</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Button</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One reset button</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Operating Temperature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-20℃~+50℃</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Operating Humidity</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10%-70% relative humidity, no condensation</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r>
              <a:tr h="289560">
                <a:tc>
                  <a:txBody>
                    <a:bodyPr/>
                    <a:p>
                      <a:pPr marL="0" algn="ctr">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Storage Temperature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-25℃~+60℃</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289560">
                <a:tc>
                  <a:txBody>
                    <a:bodyPr/>
                    <a:p>
                      <a:pPr marL="0" indent="0">
                        <a:spcBef>
                          <a:spcPct val="0"/>
                        </a:spcBef>
                        <a:spcAft>
                          <a:spcPct val="0"/>
                        </a:spcAft>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Storage Humidity</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&lt;40%</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r>
            </a:tbl>
          </a:graphicData>
        </a:graphic>
      </p:graphicFrame>
      <p:graphicFrame>
        <p:nvGraphicFramePr>
          <p:cNvPr id="8" name="表格 7"/>
          <p:cNvGraphicFramePr/>
          <p:nvPr>
            <p:custDataLst>
              <p:tags r:id="rId4"/>
            </p:custDataLst>
          </p:nvPr>
        </p:nvGraphicFramePr>
        <p:xfrm>
          <a:off x="466725" y="4538345"/>
          <a:ext cx="7753350" cy="356235"/>
        </p:xfrm>
        <a:graphic>
          <a:graphicData uri="http://schemas.openxmlformats.org/drawingml/2006/table">
            <a:tbl>
              <a:tblPr firstRow="1" bandRow="1">
                <a:tableStyleId>{5C22544A-7EE6-4342-B048-85BDC9FD1C3A}</a:tableStyleId>
              </a:tblPr>
              <a:tblGrid>
                <a:gridCol w="7753350"/>
              </a:tblGrid>
              <a:tr h="356235">
                <a:tc>
                  <a:txBody>
                    <a:bodyPr/>
                    <a:p>
                      <a:pPr>
                        <a:lnSpc>
                          <a:spcPct val="140000"/>
                        </a:lnSpc>
                        <a:buNone/>
                      </a:pPr>
                      <a:r>
                        <a:rPr lang="en-US" altLang="zh-CN" sz="1200" b="0">
                          <a:latin typeface="思源黑体 CN Medium" panose="020B0600000000000000" charset="-122"/>
                          <a:ea typeface="思源黑体 CN Medium" panose="020B0600000000000000" charset="-122"/>
                        </a:rPr>
                        <a:t>Hardware Parameter</a:t>
                      </a:r>
                      <a:endParaRPr lang="en-US" altLang="zh-CN" sz="1200" b="0">
                        <a:latin typeface="思源黑体 CN Medium" panose="020B0600000000000000" charset="-122"/>
                        <a:ea typeface="思源黑体 CN Medium" panose="020B0600000000000000" charset="-122"/>
                      </a:endParaRPr>
                    </a:p>
                  </a:txBody>
                  <a:tcPr anchor="ctr" anchorCtr="0"/>
                </a:tc>
              </a:tr>
            </a:tbl>
          </a:graphicData>
        </a:graphic>
      </p:graphicFrame>
      <p:graphicFrame>
        <p:nvGraphicFramePr>
          <p:cNvPr id="9" name="表格 8"/>
          <p:cNvGraphicFramePr/>
          <p:nvPr>
            <p:custDataLst>
              <p:tags r:id="rId5"/>
            </p:custDataLst>
          </p:nvPr>
        </p:nvGraphicFramePr>
        <p:xfrm>
          <a:off x="450850" y="768985"/>
          <a:ext cx="7753985" cy="356235"/>
        </p:xfrm>
        <a:graphic>
          <a:graphicData uri="http://schemas.openxmlformats.org/drawingml/2006/table">
            <a:tbl>
              <a:tblPr firstRow="1" bandRow="1">
                <a:tableStyleId>{5C22544A-7EE6-4342-B048-85BDC9FD1C3A}</a:tableStyleId>
              </a:tblPr>
              <a:tblGrid>
                <a:gridCol w="7753985"/>
              </a:tblGrid>
              <a:tr h="356235">
                <a:tc>
                  <a:txBody>
                    <a:bodyPr/>
                    <a:p>
                      <a:pPr>
                        <a:lnSpc>
                          <a:spcPct val="140000"/>
                        </a:lnSpc>
                        <a:buNone/>
                      </a:pPr>
                      <a:r>
                        <a:rPr lang="en-US" altLang="zh-CN" sz="1200" b="0">
                          <a:latin typeface="思源黑体 CN Medium" panose="020B0600000000000000" charset="-122"/>
                          <a:ea typeface="思源黑体 CN Medium" panose="020B0600000000000000" charset="-122"/>
                        </a:rPr>
                        <a:t>Communication Parameter</a:t>
                      </a:r>
                      <a:endParaRPr lang="en-US" altLang="zh-CN" sz="1200" b="0">
                        <a:latin typeface="思源黑体 CN Medium" panose="020B0600000000000000" charset="-122"/>
                        <a:ea typeface="思源黑体 CN Medium" panose="020B0600000000000000" charset="-122"/>
                      </a:endParaRPr>
                    </a:p>
                  </a:txBody>
                  <a:tcPr anchor="ctr" anchorCtr="0"/>
                </a:tc>
              </a:tr>
            </a:tbl>
          </a:graphicData>
        </a:graphic>
      </p:graphicFrame>
      <p:pic>
        <p:nvPicPr>
          <p:cNvPr id="12" name="图片 11" descr="logo-蓝字"/>
          <p:cNvPicPr>
            <a:picLocks noChangeAspect="1"/>
          </p:cNvPicPr>
          <p:nvPr/>
        </p:nvPicPr>
        <p:blipFill>
          <a:blip r:embed="rId6"/>
          <a:stretch>
            <a:fillRect/>
          </a:stretch>
        </p:blipFill>
        <p:spPr>
          <a:xfrm>
            <a:off x="466725" y="9773285"/>
            <a:ext cx="1971040" cy="843280"/>
          </a:xfrm>
          <a:prstGeom prst="rect">
            <a:avLst/>
          </a:prstGeom>
        </p:spPr>
      </p:pic>
      <p:sp>
        <p:nvSpPr>
          <p:cNvPr id="14" name="textbox 18"/>
          <p:cNvSpPr/>
          <p:nvPr>
            <p:custDataLst>
              <p:tags r:id="rId7"/>
            </p:custDataLst>
          </p:nvPr>
        </p:nvSpPr>
        <p:spPr>
          <a:xfrm>
            <a:off x="458470" y="426720"/>
            <a:ext cx="3539490" cy="294005"/>
          </a:xfrm>
          <a:prstGeom prst="rect">
            <a:avLst/>
          </a:prstGeom>
        </p:spPr>
        <p:txBody>
          <a:bodyPr vert="horz" wrap="square" lIns="0" tIns="0" rIns="0" bIns="0"/>
          <a:p>
            <a:pPr algn="l">
              <a:buNone/>
            </a:pPr>
            <a:r>
              <a:rPr lang="en-US" altLang="zh-CN" dirty="0">
                <a:solidFill>
                  <a:schemeClr val="tx1">
                    <a:lumMod val="85000"/>
                    <a:lumOff val="15000"/>
                  </a:schemeClr>
                </a:solidFill>
                <a:latin typeface="思源黑体 CN Medium" panose="020B0600000000000000" charset="-122"/>
                <a:ea typeface="思源黑体 CN Medium" panose="020B0600000000000000" charset="-122"/>
                <a:cs typeface="Arial" panose="020B0604020202020204" pitchFamily="34" charset="0"/>
                <a:sym typeface="+mn-ea"/>
              </a:rPr>
              <a:t>Parameter</a:t>
            </a:r>
            <a:endParaRPr lang="en-US" altLang="zh-CN" dirty="0">
              <a:solidFill>
                <a:schemeClr val="tx1">
                  <a:lumMod val="85000"/>
                  <a:lumOff val="15000"/>
                </a:schemeClr>
              </a:solidFill>
              <a:latin typeface="思源黑体 CN Medium" panose="020B0600000000000000" charset="-122"/>
              <a:ea typeface="思源黑体 CN Medium" panose="020B0600000000000000" charset="-122"/>
              <a:cs typeface="Arial" panose="020B0604020202020204" pitchFamily="34" charset="0"/>
              <a:sym typeface="+mn-ea"/>
            </a:endParaRPr>
          </a:p>
        </p:txBody>
      </p:sp>
      <p:graphicFrame>
        <p:nvGraphicFramePr>
          <p:cNvPr id="30" name="表格 29"/>
          <p:cNvGraphicFramePr/>
          <p:nvPr>
            <p:custDataLst>
              <p:tags r:id="rId8"/>
            </p:custDataLst>
          </p:nvPr>
        </p:nvGraphicFramePr>
        <p:xfrm>
          <a:off x="434340" y="9124950"/>
          <a:ext cx="7758430" cy="2309495"/>
        </p:xfrm>
        <a:graphic>
          <a:graphicData uri="http://schemas.openxmlformats.org/drawingml/2006/table">
            <a:tbl>
              <a:tblPr firstRow="1" bandRow="1">
                <a:tableStyleId>{5C22544A-7EE6-4342-B048-85BDC9FD1C3A}</a:tableStyleId>
              </a:tblPr>
              <a:tblGrid>
                <a:gridCol w="2586355"/>
                <a:gridCol w="5172075"/>
              </a:tblGrid>
              <a:tr h="573405">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Number of Connected Infrared Electricity Meters</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1 unit</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426720">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Data Collection Interval</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chemeClr val="bg1"/>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SML protocol: 2s</a:t>
                      </a:r>
                      <a:b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b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OBSI protocol: 30s~2min</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chemeClr val="bg1"/>
                    </a:solidFill>
                  </a:tcPr>
                </a:tc>
              </a:tr>
              <a:tr h="340360">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User Configuration</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Local configuration, remote configuration</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340360">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Firmware Upgrade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chemeClr val="bg1"/>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Local upgrade, remote upgrade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chemeClr val="bg1"/>
                    </a:solidFill>
                  </a:tcPr>
                </a:tc>
              </a:tr>
              <a:tr h="339090">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Restart Mechanism</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Software watchdog, hardware watchdog</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CCDEF0"/>
                    </a:solidFill>
                  </a:tcPr>
                </a:tc>
              </a:tr>
              <a:tr h="289560">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Others</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c>
                  <a:txBody>
                    <a:bodyPr/>
                    <a:p>
                      <a:pPr marL="0" algn="l">
                        <a:buClrTx/>
                        <a:buSzTx/>
                        <a:buFontTx/>
                      </a:pPr>
                      <a:r>
                        <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rPr>
                        <a:t>Real-time control, breakpoint resume</a:t>
                      </a:r>
                      <a:endParaRPr lang="zh-CN" altLang="en-US" sz="900" b="0" i="0">
                        <a:solidFill>
                          <a:schemeClr val="tx1">
                            <a:lumMod val="85000"/>
                            <a:lumOff val="15000"/>
                          </a:schemeClr>
                        </a:solidFill>
                        <a:latin typeface="思源黑体 CN Regular" panose="020B0500000000000000" charset="-122"/>
                        <a:ea typeface="思源黑体 CN Regular" panose="020B0500000000000000" charset="-122"/>
                        <a:cs typeface="Arial" panose="020B0604020202020204" pitchFamily="34" charset="0"/>
                      </a:endParaRPr>
                    </a:p>
                  </a:txBody>
                  <a:tcPr marL="114617" marR="114617" marT="76517" marB="76517" anchor="ctr" anchorCtr="0">
                    <a:solidFill>
                      <a:srgbClr val="FFFFFF"/>
                    </a:solidFill>
                  </a:tcPr>
                </a:tc>
              </a:tr>
            </a:tbl>
          </a:graphicData>
        </a:graphic>
      </p:graphicFrame>
      <p:graphicFrame>
        <p:nvGraphicFramePr>
          <p:cNvPr id="31" name="表格 30"/>
          <p:cNvGraphicFramePr/>
          <p:nvPr>
            <p:custDataLst>
              <p:tags r:id="rId9"/>
            </p:custDataLst>
          </p:nvPr>
        </p:nvGraphicFramePr>
        <p:xfrm>
          <a:off x="434340" y="8641715"/>
          <a:ext cx="7753350" cy="347345"/>
        </p:xfrm>
        <a:graphic>
          <a:graphicData uri="http://schemas.openxmlformats.org/drawingml/2006/table">
            <a:tbl>
              <a:tblPr firstRow="1" bandRow="1">
                <a:tableStyleId>{5C22544A-7EE6-4342-B048-85BDC9FD1C3A}</a:tableStyleId>
              </a:tblPr>
              <a:tblGrid>
                <a:gridCol w="7753350"/>
              </a:tblGrid>
              <a:tr h="0">
                <a:tc>
                  <a:txBody>
                    <a:bodyPr/>
                    <a:p>
                      <a:pPr>
                        <a:lnSpc>
                          <a:spcPct val="140000"/>
                        </a:lnSpc>
                        <a:buNone/>
                      </a:pPr>
                      <a:r>
                        <a:rPr lang="en-US" altLang="zh-CN" sz="1200" b="0">
                          <a:latin typeface="思源黑体 CN Medium" panose="020B0600000000000000" charset="-122"/>
                          <a:ea typeface="思源黑体 CN Medium" panose="020B0600000000000000" charset="-122"/>
                        </a:rPr>
                        <a:t>Software Parameter</a:t>
                      </a:r>
                      <a:endParaRPr lang="en-US" altLang="zh-CN" sz="1200" b="0">
                        <a:latin typeface="思源黑体 CN Medium" panose="020B0600000000000000" charset="-122"/>
                        <a:ea typeface="思源黑体 CN Medium" panose="020B0600000000000000" charset="-122"/>
                      </a:endParaRPr>
                    </a:p>
                  </a:txBody>
                  <a:tcPr anchor="ctr" anchorCtr="0"/>
                </a:tc>
              </a:tr>
            </a:tbl>
          </a:graphicData>
        </a:graphic>
      </p:graphicFrame>
      <p:sp>
        <p:nvSpPr>
          <p:cNvPr id="10" name="文本框 9"/>
          <p:cNvSpPr txBox="1"/>
          <p:nvPr/>
        </p:nvSpPr>
        <p:spPr>
          <a:xfrm>
            <a:off x="8593455" y="788670"/>
            <a:ext cx="1365885" cy="306705"/>
          </a:xfrm>
          <a:prstGeom prst="rect">
            <a:avLst/>
          </a:prstGeom>
          <a:noFill/>
          <a:ln>
            <a:noFill/>
          </a:ln>
        </p:spPr>
        <p:txBody>
          <a:bodyPr wrap="square" rtlCol="0">
            <a:spAutoFit/>
          </a:bodyPr>
          <a:p>
            <a:r>
              <a:rPr lang="en-US" altLang="zh-CN" sz="1400">
                <a:ln>
                  <a:noFill/>
                </a:ln>
              </a:rPr>
              <a:t>Installation</a:t>
            </a:r>
            <a:r>
              <a:rPr lang="zh-CN" altLang="en-US" sz="1400">
                <a:ln>
                  <a:noFill/>
                </a:ln>
              </a:rPr>
              <a:t>①</a:t>
            </a:r>
            <a:endParaRPr lang="zh-CN" altLang="en-US" sz="1400">
              <a:ln>
                <a:noFill/>
              </a:ln>
            </a:endParaRPr>
          </a:p>
        </p:txBody>
      </p:sp>
      <p:sp>
        <p:nvSpPr>
          <p:cNvPr id="15" name="圆角矩形 14"/>
          <p:cNvSpPr/>
          <p:nvPr/>
        </p:nvSpPr>
        <p:spPr>
          <a:xfrm>
            <a:off x="8561705" y="3434715"/>
            <a:ext cx="1226820" cy="39687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chemeClr val="accent3">
                    <a:lumMod val="20000"/>
                    <a:lumOff val="80000"/>
                  </a:schemeClr>
                </a:solidFill>
              </a:ln>
              <a:solidFill>
                <a:schemeClr val="accent3">
                  <a:lumMod val="40000"/>
                  <a:lumOff val="60000"/>
                </a:schemeClr>
              </a:solidFill>
            </a:endParaRPr>
          </a:p>
        </p:txBody>
      </p:sp>
      <p:sp>
        <p:nvSpPr>
          <p:cNvPr id="17" name="文本框 16"/>
          <p:cNvSpPr txBox="1"/>
          <p:nvPr/>
        </p:nvSpPr>
        <p:spPr>
          <a:xfrm>
            <a:off x="8593455" y="3479800"/>
            <a:ext cx="1365885" cy="306705"/>
          </a:xfrm>
          <a:prstGeom prst="rect">
            <a:avLst/>
          </a:prstGeom>
          <a:noFill/>
          <a:ln>
            <a:noFill/>
          </a:ln>
        </p:spPr>
        <p:txBody>
          <a:bodyPr wrap="square" rtlCol="0">
            <a:spAutoFit/>
          </a:bodyPr>
          <a:p>
            <a:r>
              <a:rPr lang="en-US" altLang="zh-CN" sz="1400">
                <a:ln>
                  <a:noFill/>
                </a:ln>
              </a:rPr>
              <a:t>Installation</a:t>
            </a:r>
            <a:r>
              <a:rPr lang="zh-CN" altLang="en-US" sz="1400">
                <a:ln>
                  <a:noFill/>
                </a:ln>
              </a:rPr>
              <a:t>②</a:t>
            </a:r>
            <a:endParaRPr lang="zh-CN" altLang="en-US" sz="1400">
              <a:ln>
                <a:noFill/>
              </a:ln>
            </a:endParaRPr>
          </a:p>
        </p:txBody>
      </p:sp>
      <p:pic>
        <p:nvPicPr>
          <p:cNvPr id="4" name="图片 3"/>
          <p:cNvPicPr>
            <a:picLocks noChangeAspect="1"/>
          </p:cNvPicPr>
          <p:nvPr/>
        </p:nvPicPr>
        <p:blipFill>
          <a:blip r:embed="rId10"/>
          <a:stretch>
            <a:fillRect/>
          </a:stretch>
        </p:blipFill>
        <p:spPr>
          <a:xfrm>
            <a:off x="8593455" y="1430020"/>
            <a:ext cx="2348865" cy="1719580"/>
          </a:xfrm>
          <a:prstGeom prst="rect">
            <a:avLst/>
          </a:prstGeom>
        </p:spPr>
      </p:pic>
      <p:pic>
        <p:nvPicPr>
          <p:cNvPr id="7" name="图片 6"/>
          <p:cNvPicPr>
            <a:picLocks noChangeAspect="1"/>
          </p:cNvPicPr>
          <p:nvPr/>
        </p:nvPicPr>
        <p:blipFill>
          <a:blip r:embed="rId11"/>
          <a:stretch>
            <a:fillRect/>
          </a:stretch>
        </p:blipFill>
        <p:spPr>
          <a:xfrm>
            <a:off x="8724900" y="4479925"/>
            <a:ext cx="2285365" cy="1557020"/>
          </a:xfrm>
          <a:prstGeom prst="rect">
            <a:avLst/>
          </a:prstGeom>
        </p:spPr>
      </p:pic>
    </p:spTree>
  </p:cSld>
  <p:clrMapOvr>
    <a:masterClrMapping/>
  </p:clrMapOvr>
</p:sld>
</file>

<file path=ppt/tags/tag1.xml><?xml version="1.0" encoding="utf-8"?>
<p:tagLst xmlns:p="http://schemas.openxmlformats.org/presentationml/2006/main">
  <p:tag name="TABLE_ENDDRAG_ORIGIN_RECT" val="507*141"/>
  <p:tag name="TABLE_ENDDRAG_RECT" val="30*360*507*141"/>
</p:tagLst>
</file>

<file path=ppt/tags/tag10.xml><?xml version="1.0" encoding="utf-8"?>
<p:tagLst xmlns:p="http://schemas.openxmlformats.org/presentationml/2006/main">
  <p:tag name="commondata" val="eyJoZGlkIjoiMDVmZTc0OWU3MjRkYjJjN2M4YzljOWE4MTgzOTI2NGMifQ=="/>
  <p:tag name="KSO_WPP_MARK_KEY" val="b5e081e0-7bb5-45c5-800f-1c9a9131117c"/>
  <p:tag name="COMMONDATA" val="eyJoZGlkIjoiNzU1OTdiZjkxMWQ4NzczMTEzYTE5YTUyYmVhMjY2NzA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UNIT_TABLE_BEAUTIFY" val="smartTable{0d290668-3691-412c-bb1d-00a1bed9317f}"/>
  <p:tag name="TABLE_ENDDRAG_ORIGIN_RECT" val="610*248"/>
  <p:tag name="TABLE_ENDDRAG_RECT" val="35*86*610*248"/>
  <p:tag name="KSO_WM_BEAUTIFY_FLAG" val=""/>
</p:tagLst>
</file>

<file path=ppt/tags/tag4.xml><?xml version="1.0" encoding="utf-8"?>
<p:tagLst xmlns:p="http://schemas.openxmlformats.org/presentationml/2006/main">
  <p:tag name="KSO_WM_UNIT_TABLE_BEAUTIFY" val="smartTable{14cbb159-8ff7-4265-94a7-0eba8b9f80b1}"/>
  <p:tag name="TABLE_ENDDRAG_ORIGIN_RECT" val="610*214"/>
  <p:tag name="TABLE_ENDDRAG_RECT" val="36*395*610*214"/>
  <p:tag name="KSO_WM_BEAUTIFY_FLAG" val=""/>
</p:tagLst>
</file>

<file path=ppt/tags/tag5.xml><?xml version="1.0" encoding="utf-8"?>
<p:tagLst xmlns:p="http://schemas.openxmlformats.org/presentationml/2006/main">
  <p:tag name="KSO_WM_BEAUTIFY_FLAG" val=""/>
  <p:tag name="TABLE_ENDDRAG_ORIGIN_RECT" val="344*17"/>
  <p:tag name="TABLE_ENDDRAG_RECT" val="36*367*344*17"/>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TABLE_BEAUTIFY" val="smartTable{d7a0b2ea-1b3d-4058-9b9f-26e44fdd9862}"/>
  <p:tag name="TABLE_ENDDRAG_ORIGIN_RECT" val="610*175"/>
  <p:tag name="TABLE_ENDDRAG_RECT" val="34*743*610*175"/>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3294</Words>
  <Application>WPS 演示</Application>
  <PresentationFormat/>
  <Paragraphs>169</Paragraphs>
  <Slides>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vt:i4>
      </vt:variant>
    </vt:vector>
  </HeadingPairs>
  <TitlesOfParts>
    <vt:vector size="15" baseType="lpstr">
      <vt:lpstr>Arial</vt:lpstr>
      <vt:lpstr>宋体</vt:lpstr>
      <vt:lpstr>Wingdings</vt:lpstr>
      <vt:lpstr>思源黑体 CN Medium</vt:lpstr>
      <vt:lpstr>等线</vt:lpstr>
      <vt:lpstr>思源黑体 CN Regular</vt:lpstr>
      <vt:lpstr>黑体</vt:lpstr>
      <vt:lpstr>Wingdings</vt:lpstr>
      <vt:lpstr>Inter</vt:lpstr>
      <vt:lpstr>微软雅黑</vt:lpstr>
      <vt:lpstr>Arial Unicode MS</vt:lpstr>
      <vt:lpstr>Calibri</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SUN2000P-375W</dc:title>
  <dc:creator/>
  <cp:lastModifiedBy>Suki苏贵</cp:lastModifiedBy>
  <cp:revision>152</cp:revision>
  <dcterms:created xsi:type="dcterms:W3CDTF">2024-04-19T08:25:00Z</dcterms:created>
  <dcterms:modified xsi:type="dcterms:W3CDTF">2025-10-28T07:03:54Z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2024-05-15T05:27:32Z</vt:filetime>
  </property>
  <property fmtid="{D5CDD505-2E9C-101B-9397-08002B2CF9AE}" pid="4" name="ICV">
    <vt:lpwstr>1F6AA07A80CA408AB18EB27B59BF031B_13</vt:lpwstr>
  </property>
  <property fmtid="{D5CDD505-2E9C-101B-9397-08002B2CF9AE}" pid="5" name="KSOProductBuildVer">
    <vt:lpwstr>2052-12.1.0.23125</vt:lpwstr>
  </property>
</Properties>
</file>